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Libre Baskerville"/>
      <p:regular r:id="rId21"/>
    </p:embeddedFont>
    <p:embeddedFont>
      <p:font typeface="Libre Baskerville"/>
      <p:regular r:id="rId22"/>
    </p:embeddedFont>
    <p:embeddedFont>
      <p:font typeface="Libre Baskerville"/>
      <p:regular r:id="rId23"/>
    </p:embeddedFont>
    <p:embeddedFont>
      <p:font typeface="Libre Baskerville"/>
      <p:regular r:id="rId24"/>
    </p:embeddedFont>
    <p:embeddedFont>
      <p:font typeface="Libre Baskerville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9873"/>
            <a:ext cx="571750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i="1" dirty="0">
                <a:solidFill>
                  <a:srgbClr val="FFFFFF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Algorithmic Arms Race: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697010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Using Genetic Variation to Predict Malaria Risk with Machine Learning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59179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Bashir Aminu Bello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| Healthcare Data Science &amp; AI | 2025 Extension of "Genetic Arms Race: Sickle Cell vs. Malaria"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9366" y="735449"/>
            <a:ext cx="7631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Why This Project Matters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178439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63485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Translating Insight into 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479602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Demonstrates how deep biological insight can be effectively translated into a robust and functional machine learning system.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178439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63485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Feature Design over Complexity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479602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Highlights the critical importance of thoughtful feature engineering in achieving predictive power, often surpassing model complexity.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178439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63485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Foundation for Future Work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479602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Lays a crucial foundation for incorporating more granular parasite genetics and real-world clinical data in future research.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1863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804416"/>
            <a:ext cx="13042821" cy="1689616"/>
          </a:xfrm>
          <a:prstGeom prst="roundRect">
            <a:avLst>
              <a:gd name="adj" fmla="val 5638"/>
            </a:avLst>
          </a:prstGeom>
          <a:solidFill>
            <a:srgbClr val="000000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6148507"/>
            <a:ext cx="283488" cy="2268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6087904"/>
            <a:ext cx="120788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Synopsis: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Observed genotype-dependent malaria protection (Band et al., 2022) was formalized using a position-weighted genetic risk framework (Tai &amp; Dhaliwal, 2022) and extended here into a predictive, cross-population machine learning system.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8744" y="698183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References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84948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1914406"/>
            <a:ext cx="457283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Genetic Protection &amp; Parasite Adaptation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2371487"/>
            <a:ext cx="13042821" cy="714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Band et al. (2022). Malaria protection due to sickle haemoglobin depends on parasite genotype. </a:t>
            </a:r>
            <a:pPr algn="l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Nature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.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Gómez-Díaz &amp; Ranford-Cartwright (2022). Evolutionary race: Malaria evolves to evade sickle cell protection. </a:t>
            </a:r>
            <a:pPr algn="l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Cell Host &amp; Microbe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.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Kwiatkowski (2005). How malaria has affected the human genome. </a:t>
            </a:r>
            <a:pPr algn="l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AJHG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3277328"/>
            <a:ext cx="26033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Biological Mechanisms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3734409"/>
            <a:ext cx="13042821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Gong et al. (2013). Mechanisms by which sickle cell trait protects against malaria. </a:t>
            </a:r>
            <a:pPr algn="l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Malaria Journal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.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Rowe et al. (2009). PfEMP1 adhesion mechanisms. </a:t>
            </a:r>
            <a:pPr algn="l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Expert Reviews in Molecular Medicine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.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Lalchhandama (2017). PfEMP1 overview. </a:t>
            </a:r>
            <a:pPr algn="l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WikiJournal of Medicine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.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Eridani (2011). Sickle cell protection from malaria. </a:t>
            </a:r>
            <a:pPr algn="l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Hematology Reviews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3790" y="4878419"/>
            <a:ext cx="286916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Clinical &amp; Global Context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93790" y="5335500"/>
            <a:ext cx="13042821" cy="9526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WHO (2022). World Malaria Report.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Hanboonkunupakarn &amp; White (2020). Advances and roadblocks in malaria treatment. </a:t>
            </a:r>
            <a:pPr algn="l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BJCP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.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Sinha et al. (2014). Drug-resistant malaria. </a:t>
            </a:r>
            <a:pPr algn="l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Parasite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.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WHO (2013). Malaria Vaccine Technology Roadmap.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3790" y="6479510"/>
            <a:ext cx="327064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Machine Learning Reference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93790" y="6936591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Tai, Y.-S. &amp; Dhaliwal, S. (2022). Machine learning model for malaria risk prediction based on mutation location. </a:t>
            </a:r>
            <a:pPr algn="l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Applied Sciences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, 12(9):4513.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3256" y="971550"/>
            <a:ext cx="82438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Why Sickle Cell Trait Isn’t Enough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78687"/>
            <a:ext cx="4196358" cy="4761190"/>
          </a:xfrm>
          <a:prstGeom prst="roundRect">
            <a:avLst>
              <a:gd name="adj" fmla="val 2270"/>
            </a:avLst>
          </a:prstGeom>
          <a:solidFill>
            <a:srgbClr val="E6E6E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11312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30016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020378"/>
            <a:ext cx="2845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Limited Protection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51079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Sickle cell trait (HbAS) reduces malaria risk, but this protection isn't absolute for all infections.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78687"/>
            <a:ext cx="4196358" cy="4761190"/>
          </a:xfrm>
          <a:prstGeom prst="roundRect">
            <a:avLst>
              <a:gd name="adj" fmla="val 2270"/>
            </a:avLst>
          </a:prstGeom>
          <a:solidFill>
            <a:srgbClr val="E6E6E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11312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30016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02037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Parasite-Dependent Efficacy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865126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Research by Band et al. (2022) revealed that the level of protection depends critically on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genetics of the malaria parasite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, not solely on the human host's genetic trait.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78687"/>
            <a:ext cx="4196358" cy="4761190"/>
          </a:xfrm>
          <a:prstGeom prst="roundRect">
            <a:avLst>
              <a:gd name="adj" fmla="val 2270"/>
            </a:avLst>
          </a:prstGeom>
          <a:solidFill>
            <a:srgbClr val="E6E6E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11312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30016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02037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Population vs. Individual Risk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865126"/>
            <a:ext cx="372749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While this insight helps explain population-level patterns of malaria prevalence, it does not provide a reliable method for assessing 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individual's precise risk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or informing personalized interventions.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8950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(1) - Problem &amp; Motivation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35762" y="663297"/>
            <a:ext cx="81588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From Biology to Prediction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12238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goal is to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estimate malaria risk at the individual level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, leveraging genetic information available at diagnosis.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59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Key Shift: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53909"/>
            <a:ext cx="3260646" cy="907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787979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Population Insight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5278398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disease patterns across groups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35" y="3653909"/>
            <a:ext cx="3260765" cy="9072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81249" y="4787979"/>
            <a:ext cx="28071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Individual Prediction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281249" y="5632728"/>
            <a:ext cx="28071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Tailoring risk assessment to each patient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653909"/>
            <a:ext cx="3260646" cy="9072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42014" y="4787979"/>
            <a:ext cx="280701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Static Genetic Defense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42014" y="5632728"/>
            <a:ext cx="28070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Generic understanding of genetic traits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846" y="3653909"/>
            <a:ext cx="3260765" cy="90725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802660" y="4787979"/>
            <a:ext cx="28071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Probabilistic Risk Score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802660" y="5632728"/>
            <a:ext cx="28071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Dynamic, data-driven assessment of risk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93790" y="72034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(2) - Data + synthetic strategy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00569" y="772954"/>
            <a:ext cx="7429143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How a Genetic Risk Score Is Computed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663178" y="1444228"/>
            <a:ext cx="6561296" cy="4390787"/>
          </a:xfrm>
          <a:prstGeom prst="roundRect">
            <a:avLst>
              <a:gd name="adj" fmla="val 2976"/>
            </a:avLst>
          </a:prstGeom>
          <a:solidFill>
            <a:srgbClr val="F2F2F2"/>
          </a:solidFill>
          <a:ln/>
        </p:spPr>
      </p:sp>
      <p:sp>
        <p:nvSpPr>
          <p:cNvPr id="4" name="Text 2"/>
          <p:cNvSpPr/>
          <p:nvPr/>
        </p:nvSpPr>
        <p:spPr>
          <a:xfrm>
            <a:off x="844629" y="1627942"/>
            <a:ext cx="6198394" cy="590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629" y="1627942"/>
            <a:ext cx="6198394" cy="5904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44629" y="2402086"/>
            <a:ext cx="6198394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Tai &amp; Dhaliwal (2022) incorporated mutation chromosomal position (POS) into weighted genetic risk calculation.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69" y="2983230"/>
            <a:ext cx="4958715" cy="22313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11460" y="3134907"/>
            <a:ext cx="867747" cy="13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Risk Allele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527405" y="3302377"/>
            <a:ext cx="235859" cy="104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rs334</a:t>
            </a:r>
            <a:endParaRPr lang="en-US" sz="10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1616" y="3683805"/>
            <a:ext cx="192204" cy="1922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069672" y="4808420"/>
            <a:ext cx="872515" cy="134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Effect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3069672" y="4980658"/>
            <a:ext cx="872515" cy="96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Effect (0.85)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9828" y="4384677"/>
            <a:ext cx="192204" cy="1922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918348" y="3118219"/>
            <a:ext cx="867748" cy="13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Frequency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3918348" y="3290458"/>
            <a:ext cx="867748" cy="96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Freq (0.32)</a:t>
            </a:r>
            <a:endParaRPr lang="en-US" sz="10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72807" y="3664734"/>
            <a:ext cx="192204" cy="19220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776560" y="4808420"/>
            <a:ext cx="867747" cy="134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Position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4776560" y="4980658"/>
            <a:ext cx="867747" cy="96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5,227,002 bp</a:t>
            </a:r>
            <a:endParaRPr lang="en-US" sz="10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6716" y="4384677"/>
            <a:ext cx="192204" cy="19220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844629" y="5377815"/>
            <a:ext cx="6198394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Chromosome 11 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413546" y="1444228"/>
            <a:ext cx="6561296" cy="4390787"/>
          </a:xfrm>
          <a:prstGeom prst="roundRect">
            <a:avLst>
              <a:gd name="adj" fmla="val 2976"/>
            </a:avLst>
          </a:prstGeom>
          <a:solidFill>
            <a:srgbClr val="F2F2F2"/>
          </a:solidFill>
          <a:ln/>
        </p:spPr>
      </p:sp>
      <p:sp>
        <p:nvSpPr>
          <p:cNvPr id="22" name="Text 14"/>
          <p:cNvSpPr/>
          <p:nvPr/>
        </p:nvSpPr>
        <p:spPr>
          <a:xfrm>
            <a:off x="7594997" y="2019657"/>
            <a:ext cx="575452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Calculation for </a:t>
            </a:r>
            <a:pPr algn="l" indent="0" marL="0">
              <a:lnSpc>
                <a:spcPts val="2650"/>
              </a:lnSpc>
              <a:buNone/>
            </a:pPr>
            <a:r>
              <a:rPr lang="en-US" sz="2100" b="1" i="1" dirty="0">
                <a:solidFill>
                  <a:srgbClr val="1F7135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rs334</a:t>
            </a:r>
            <a:pPr algn="l" indent="0" marL="0">
              <a:lnSpc>
                <a:spcPts val="2650"/>
              </a:lnSpc>
              <a:buNone/>
            </a:pPr>
            <a:r>
              <a:rPr lang="en-US" sz="2100" b="1" i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 </a:t>
            </a:r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(HBB - Sickle Cell)</a:t>
            </a:r>
            <a:endParaRPr lang="en-US" sz="2100" dirty="0"/>
          </a:p>
        </p:txBody>
      </p:sp>
      <p:sp>
        <p:nvSpPr>
          <p:cNvPr id="23" name="Shape 15"/>
          <p:cNvSpPr/>
          <p:nvPr/>
        </p:nvSpPr>
        <p:spPr>
          <a:xfrm>
            <a:off x="7594997" y="2523053"/>
            <a:ext cx="6198394" cy="2718435"/>
          </a:xfrm>
          <a:prstGeom prst="roundRect">
            <a:avLst>
              <a:gd name="adj" fmla="val 28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4" name="Shape 16"/>
          <p:cNvSpPr/>
          <p:nvPr/>
        </p:nvSpPr>
        <p:spPr>
          <a:xfrm>
            <a:off x="7602617" y="2530673"/>
            <a:ext cx="6183154" cy="4505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17"/>
          <p:cNvSpPr/>
          <p:nvPr/>
        </p:nvSpPr>
        <p:spPr>
          <a:xfrm>
            <a:off x="7784187" y="2625328"/>
            <a:ext cx="252329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Genotype</a:t>
            </a:r>
            <a:endParaRPr lang="en-US" sz="1400" dirty="0"/>
          </a:p>
        </p:txBody>
      </p:sp>
      <p:sp>
        <p:nvSpPr>
          <p:cNvPr id="26" name="Text 18"/>
          <p:cNvSpPr/>
          <p:nvPr/>
        </p:nvSpPr>
        <p:spPr>
          <a:xfrm>
            <a:off x="10678001" y="2625328"/>
            <a:ext cx="292631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HbAS (1)</a:t>
            </a:r>
            <a:endParaRPr lang="en-US" sz="1400" dirty="0"/>
          </a:p>
        </p:txBody>
      </p:sp>
      <p:sp>
        <p:nvSpPr>
          <p:cNvPr id="27" name="Shape 19"/>
          <p:cNvSpPr/>
          <p:nvPr/>
        </p:nvSpPr>
        <p:spPr>
          <a:xfrm>
            <a:off x="7602617" y="2981206"/>
            <a:ext cx="6183154" cy="4505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Shape 20"/>
          <p:cNvSpPr/>
          <p:nvPr/>
        </p:nvSpPr>
        <p:spPr>
          <a:xfrm>
            <a:off x="7602736" y="2981206"/>
            <a:ext cx="2890004" cy="450533"/>
          </a:xfrm>
          <a:prstGeom prst="rect">
            <a:avLst/>
          </a:prstGeom>
          <a:solidFill>
            <a:srgbClr val="AFCBF8"/>
          </a:solidFill>
          <a:ln/>
        </p:spPr>
      </p:sp>
      <p:sp>
        <p:nvSpPr>
          <p:cNvPr id="29" name="Text 21"/>
          <p:cNvSpPr/>
          <p:nvPr/>
        </p:nvSpPr>
        <p:spPr>
          <a:xfrm>
            <a:off x="7784187" y="3075861"/>
            <a:ext cx="252329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Effect</a:t>
            </a:r>
            <a:endParaRPr lang="en-US" sz="1400" dirty="0"/>
          </a:p>
        </p:txBody>
      </p:sp>
      <p:sp>
        <p:nvSpPr>
          <p:cNvPr id="30" name="Shape 22"/>
          <p:cNvSpPr/>
          <p:nvPr/>
        </p:nvSpPr>
        <p:spPr>
          <a:xfrm>
            <a:off x="10492740" y="2981206"/>
            <a:ext cx="3293031" cy="450533"/>
          </a:xfrm>
          <a:prstGeom prst="rect">
            <a:avLst/>
          </a:prstGeom>
          <a:solidFill>
            <a:srgbClr val="AFCBF8"/>
          </a:solidFill>
          <a:ln/>
        </p:spPr>
      </p:sp>
      <p:sp>
        <p:nvSpPr>
          <p:cNvPr id="31" name="Text 23"/>
          <p:cNvSpPr/>
          <p:nvPr/>
        </p:nvSpPr>
        <p:spPr>
          <a:xfrm>
            <a:off x="10678001" y="3075861"/>
            <a:ext cx="292631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-0.85 (protective)</a:t>
            </a:r>
            <a:endParaRPr lang="en-US" sz="1400" dirty="0"/>
          </a:p>
        </p:txBody>
      </p:sp>
      <p:sp>
        <p:nvSpPr>
          <p:cNvPr id="32" name="Shape 24"/>
          <p:cNvSpPr/>
          <p:nvPr/>
        </p:nvSpPr>
        <p:spPr>
          <a:xfrm>
            <a:off x="7602617" y="3431738"/>
            <a:ext cx="6183154" cy="4505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Shape 25"/>
          <p:cNvSpPr/>
          <p:nvPr/>
        </p:nvSpPr>
        <p:spPr>
          <a:xfrm>
            <a:off x="7602736" y="3431738"/>
            <a:ext cx="2890004" cy="450533"/>
          </a:xfrm>
          <a:prstGeom prst="rect">
            <a:avLst/>
          </a:prstGeom>
          <a:solidFill>
            <a:srgbClr val="FAA1A1"/>
          </a:solidFill>
          <a:ln/>
        </p:spPr>
      </p:sp>
      <p:sp>
        <p:nvSpPr>
          <p:cNvPr id="34" name="Text 26"/>
          <p:cNvSpPr/>
          <p:nvPr/>
        </p:nvSpPr>
        <p:spPr>
          <a:xfrm>
            <a:off x="7784187" y="3526393"/>
            <a:ext cx="252329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Frequency</a:t>
            </a:r>
            <a:endParaRPr lang="en-US" sz="1400" dirty="0"/>
          </a:p>
        </p:txBody>
      </p:sp>
      <p:sp>
        <p:nvSpPr>
          <p:cNvPr id="35" name="Shape 27"/>
          <p:cNvSpPr/>
          <p:nvPr/>
        </p:nvSpPr>
        <p:spPr>
          <a:xfrm>
            <a:off x="10492740" y="3431738"/>
            <a:ext cx="3293031" cy="450533"/>
          </a:xfrm>
          <a:prstGeom prst="rect">
            <a:avLst/>
          </a:prstGeom>
          <a:solidFill>
            <a:srgbClr val="FAA1A1"/>
          </a:solidFill>
          <a:ln/>
        </p:spPr>
      </p:sp>
      <p:sp>
        <p:nvSpPr>
          <p:cNvPr id="36" name="Text 28"/>
          <p:cNvSpPr/>
          <p:nvPr/>
        </p:nvSpPr>
        <p:spPr>
          <a:xfrm>
            <a:off x="10678001" y="3526393"/>
            <a:ext cx="292631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0.32 (Hardy-Weinberg)</a:t>
            </a:r>
            <a:endParaRPr lang="en-US" sz="1400" dirty="0"/>
          </a:p>
        </p:txBody>
      </p:sp>
      <p:sp>
        <p:nvSpPr>
          <p:cNvPr id="37" name="Shape 29"/>
          <p:cNvSpPr/>
          <p:nvPr/>
        </p:nvSpPr>
        <p:spPr>
          <a:xfrm>
            <a:off x="7602617" y="3882271"/>
            <a:ext cx="6183154" cy="4505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8" name="Shape 30"/>
          <p:cNvSpPr/>
          <p:nvPr/>
        </p:nvSpPr>
        <p:spPr>
          <a:xfrm>
            <a:off x="7602736" y="3882271"/>
            <a:ext cx="2890004" cy="450533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39" name="Text 31"/>
          <p:cNvSpPr/>
          <p:nvPr/>
        </p:nvSpPr>
        <p:spPr>
          <a:xfrm>
            <a:off x="7784187" y="3976926"/>
            <a:ext cx="252329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Position</a:t>
            </a:r>
            <a:endParaRPr lang="en-US" sz="1400" dirty="0"/>
          </a:p>
        </p:txBody>
      </p:sp>
      <p:sp>
        <p:nvSpPr>
          <p:cNvPr id="40" name="Shape 32"/>
          <p:cNvSpPr/>
          <p:nvPr/>
        </p:nvSpPr>
        <p:spPr>
          <a:xfrm>
            <a:off x="10492740" y="3882271"/>
            <a:ext cx="3293031" cy="450533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41" name="Text 33"/>
          <p:cNvSpPr/>
          <p:nvPr/>
        </p:nvSpPr>
        <p:spPr>
          <a:xfrm>
            <a:off x="10678001" y="3976926"/>
            <a:ext cx="292631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5,227,002 bp</a:t>
            </a:r>
            <a:endParaRPr lang="en-US" sz="1400" dirty="0"/>
          </a:p>
        </p:txBody>
      </p:sp>
      <p:sp>
        <p:nvSpPr>
          <p:cNvPr id="42" name="Shape 34"/>
          <p:cNvSpPr/>
          <p:nvPr/>
        </p:nvSpPr>
        <p:spPr>
          <a:xfrm>
            <a:off x="7602617" y="4332803"/>
            <a:ext cx="6183154" cy="4505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3" name="Shape 35"/>
          <p:cNvSpPr/>
          <p:nvPr/>
        </p:nvSpPr>
        <p:spPr>
          <a:xfrm>
            <a:off x="7602736" y="4332803"/>
            <a:ext cx="2890004" cy="450533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44" name="Text 36"/>
          <p:cNvSpPr/>
          <p:nvPr/>
        </p:nvSpPr>
        <p:spPr>
          <a:xfrm>
            <a:off x="7784187" y="4427458"/>
            <a:ext cx="252329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Index</a:t>
            </a:r>
            <a:endParaRPr lang="en-US" sz="1400" dirty="0"/>
          </a:p>
        </p:txBody>
      </p:sp>
      <p:sp>
        <p:nvSpPr>
          <p:cNvPr id="45" name="Shape 37"/>
          <p:cNvSpPr/>
          <p:nvPr/>
        </p:nvSpPr>
        <p:spPr>
          <a:xfrm>
            <a:off x="10492740" y="4332803"/>
            <a:ext cx="3293031" cy="450533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46" name="Text 38"/>
          <p:cNvSpPr/>
          <p:nvPr/>
        </p:nvSpPr>
        <p:spPr>
          <a:xfrm>
            <a:off x="10678001" y="4427458"/>
            <a:ext cx="292631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 (SNP priority)</a:t>
            </a:r>
            <a:endParaRPr lang="en-US" sz="1400" dirty="0"/>
          </a:p>
        </p:txBody>
      </p:sp>
      <p:sp>
        <p:nvSpPr>
          <p:cNvPr id="47" name="Shape 39"/>
          <p:cNvSpPr/>
          <p:nvPr/>
        </p:nvSpPr>
        <p:spPr>
          <a:xfrm>
            <a:off x="7602617" y="4783336"/>
            <a:ext cx="6183154" cy="4505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8" name="Shape 40"/>
          <p:cNvSpPr/>
          <p:nvPr/>
        </p:nvSpPr>
        <p:spPr>
          <a:xfrm>
            <a:off x="7602736" y="4783336"/>
            <a:ext cx="2890004" cy="45053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9" name="Text 41"/>
          <p:cNvSpPr/>
          <p:nvPr/>
        </p:nvSpPr>
        <p:spPr>
          <a:xfrm>
            <a:off x="7784187" y="4877991"/>
            <a:ext cx="2523292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</a:t>
            </a:r>
            <a:endParaRPr lang="en-US" sz="1400" dirty="0"/>
          </a:p>
        </p:txBody>
      </p:sp>
      <p:sp>
        <p:nvSpPr>
          <p:cNvPr id="50" name="Shape 42"/>
          <p:cNvSpPr/>
          <p:nvPr/>
        </p:nvSpPr>
        <p:spPr>
          <a:xfrm>
            <a:off x="10492740" y="4783336"/>
            <a:ext cx="3293031" cy="45053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1" name="Text 43"/>
          <p:cNvSpPr/>
          <p:nvPr/>
        </p:nvSpPr>
        <p:spPr>
          <a:xfrm>
            <a:off x="10678001" y="4877991"/>
            <a:ext cx="2926318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Decreases genetic risk score</a:t>
            </a:r>
            <a:endParaRPr lang="en-US" sz="1400" dirty="0"/>
          </a:p>
        </p:txBody>
      </p:sp>
      <p:sp>
        <p:nvSpPr>
          <p:cNvPr id="52" name="Text 44"/>
          <p:cNvSpPr/>
          <p:nvPr/>
        </p:nvSpPr>
        <p:spPr>
          <a:xfrm>
            <a:off x="793790" y="6128861"/>
            <a:ext cx="5760601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(3) - Compute wGRS + GF + POS → Genetic Risk Score</a:t>
            </a:r>
            <a:endParaRPr lang="en-US" sz="1400" dirty="0"/>
          </a:p>
        </p:txBody>
      </p:sp>
      <p:sp>
        <p:nvSpPr>
          <p:cNvPr id="53" name="Text 45"/>
          <p:cNvSpPr/>
          <p:nvPr/>
        </p:nvSpPr>
        <p:spPr>
          <a:xfrm>
            <a:off x="793790" y="6520696"/>
            <a:ext cx="5760601" cy="783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050"/>
              </a:lnSpc>
              <a:buSzPct val="100000"/>
              <a:buChar char="◦"/>
            </a:pPr>
            <a:r>
              <a:rPr lang="en-US" sz="14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wGRS: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Weighted Genetic Risk Score</a:t>
            </a:r>
            <a:endParaRPr lang="en-US" sz="1400" dirty="0"/>
          </a:p>
          <a:p>
            <a:pPr algn="l" lvl="1" marL="685800" indent="-342900">
              <a:lnSpc>
                <a:spcPts val="2050"/>
              </a:lnSpc>
              <a:buSzPct val="100000"/>
              <a:buChar char="◦"/>
            </a:pPr>
            <a:r>
              <a:rPr lang="en-US" sz="14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GF: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Genomic features (genotype frequencies)</a:t>
            </a:r>
            <a:endParaRPr lang="en-US" sz="1400" dirty="0"/>
          </a:p>
          <a:p>
            <a:pPr algn="l" lvl="1" marL="685800" indent="-342900">
              <a:lnSpc>
                <a:spcPts val="2050"/>
              </a:lnSpc>
              <a:buSzPct val="100000"/>
              <a:buChar char="◦"/>
            </a:pPr>
            <a:r>
              <a:rPr lang="en-US" sz="14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POS: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Genomic position information                                                                 </a:t>
            </a:r>
            <a:endParaRPr lang="en-US" sz="1400" dirty="0"/>
          </a:p>
        </p:txBody>
      </p:sp>
      <p:sp>
        <p:nvSpPr>
          <p:cNvPr id="54" name="Text 46"/>
          <p:cNvSpPr/>
          <p:nvPr/>
        </p:nvSpPr>
        <p:spPr>
          <a:xfrm>
            <a:off x="7004685" y="6128861"/>
            <a:ext cx="6839426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endParaRPr lang="en-US" sz="1400" dirty="0"/>
          </a:p>
        </p:txBody>
      </p:sp>
      <p:sp>
        <p:nvSpPr>
          <p:cNvPr id="55" name="Text 47"/>
          <p:cNvSpPr/>
          <p:nvPr/>
        </p:nvSpPr>
        <p:spPr>
          <a:xfrm>
            <a:off x="7004685" y="6520696"/>
            <a:ext cx="6839426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endParaRPr lang="en-US" sz="1400" dirty="0"/>
          </a:p>
        </p:txBody>
      </p:sp>
      <p:sp>
        <p:nvSpPr>
          <p:cNvPr id="56" name="Text 48"/>
          <p:cNvSpPr/>
          <p:nvPr/>
        </p:nvSpPr>
        <p:spPr>
          <a:xfrm>
            <a:off x="7004685" y="6912531"/>
            <a:ext cx="6839426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1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Adapted from Tai &amp; Dhaliwal, Journal of Big Data (2022), CC-BY 4.0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6304"/>
            <a:ext cx="1194185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Mutation Location Dramatically Improves Prediction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99372"/>
            <a:ext cx="12976792" cy="45275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22536" y="2905423"/>
            <a:ext cx="801260" cy="248816"/>
          </a:xfrm>
          <a:prstGeom prst="rect">
            <a:avLst/>
          </a:prstGeom>
          <a:noFill/>
          <a:ln/>
        </p:spPr>
        <p:txBody>
          <a:bodyPr wrap="none" lIns="30480" tIns="30480" rIns="30480" bIns="3048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Libre Baskerville Medium" pitchFamily="34" charset="0"/>
                <a:ea typeface="Libre Baskerville Medium" pitchFamily="34" charset="-122"/>
                <a:cs typeface="Libre Baskerville Medium" pitchFamily="34" charset="-120"/>
              </a:rPr>
              <a:t>0.00000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10786452" y="4815691"/>
            <a:ext cx="767044" cy="248816"/>
          </a:xfrm>
          <a:prstGeom prst="rect">
            <a:avLst/>
          </a:prstGeom>
          <a:noFill/>
          <a:ln/>
        </p:spPr>
        <p:txBody>
          <a:bodyPr wrap="none" lIns="30480" tIns="30480" rIns="30480" bIns="3048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Libre Baskerville Medium" pitchFamily="34" charset="0"/>
                <a:ea typeface="Libre Baskerville Medium" pitchFamily="34" charset="-122"/>
                <a:cs typeface="Libre Baskerville Medium" pitchFamily="34" charset="-120"/>
              </a:rPr>
              <a:t>0.65000</a:t>
            </a:r>
            <a:endParaRPr lang="en-US" sz="900" dirty="0"/>
          </a:p>
        </p:txBody>
      </p:sp>
      <p:sp>
        <p:nvSpPr>
          <p:cNvPr id="6" name="Shape 3"/>
          <p:cNvSpPr/>
          <p:nvPr/>
        </p:nvSpPr>
        <p:spPr>
          <a:xfrm>
            <a:off x="2707246" y="2875110"/>
            <a:ext cx="965033" cy="309442"/>
          </a:xfrm>
          <a:prstGeom prst="roundRect">
            <a:avLst>
              <a:gd name="adj" fmla="val 17730"/>
            </a:avLst>
          </a:prstGeom>
          <a:solidFill>
            <a:srgbClr val="333333"/>
          </a:solidFill>
          <a:ln/>
          <a:effectLst>
            <a:outerShdw sx="100000" sy="100000" kx="0" ky="0" algn="bl" rotWithShape="0" blurRad="0" dist="0" dir="0">
              <a:srgbClr val="47474b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2796442" y="2904842"/>
            <a:ext cx="786643" cy="249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0.00003</a:t>
            </a:r>
            <a:endParaRPr lang="en-US" sz="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45" y="2895873"/>
            <a:ext cx="118926" cy="267751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2569052" y="2987310"/>
            <a:ext cx="85042" cy="85042"/>
          </a:xfrm>
          <a:prstGeom prst="roundRect">
            <a:avLst>
              <a:gd name="adj" fmla="val 537617"/>
            </a:avLst>
          </a:prstGeom>
          <a:solidFill>
            <a:srgbClr val="262626"/>
          </a:solidFill>
          <a:ln w="7620">
            <a:solidFill>
              <a:srgbClr val="00000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93790" y="6473904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Including mutation location (POS) dramatically reduces prediction error, as shown by the significant decrease in Mean Absolute Error (MAE).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793790" y="6970276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(4) - Primary result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7530346" y="6970276"/>
            <a:ext cx="63138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Adapted from Tai &amp; Dhaliwal (2022), Applied Sciences 12(9):4513.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1649" y="768191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Models Evaluated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50946"/>
            <a:ext cx="13042821" cy="1344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 assess whether the accuracy gains from incorporating genomic position persist across modeling choices, several machine learning models were trained to predict individual malaria risk, spanning linear, kernel-based, tree-based, and neural architectures. Performance is evaluated using mean absolute error (MAE),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where lower values indicate better predictive accuracy.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563773" y="361866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LightGBM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93790" y="4078010"/>
            <a:ext cx="4463534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MAE:</a:t>
            </a:r>
            <a:pPr algn="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3.00e-05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4536877"/>
            <a:ext cx="446353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(High performance, gradient-boosting framework)</a:t>
            </a:r>
            <a:endParaRPr lang="en-US" sz="13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0459" y="3425666"/>
            <a:ext cx="3469362" cy="3469362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865138" y="3710345"/>
            <a:ext cx="538639" cy="538639"/>
          </a:xfrm>
          <a:prstGeom prst="roundRect">
            <a:avLst>
              <a:gd name="adj" fmla="val 1695914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72957" y="3618667"/>
            <a:ext cx="375380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Support Vector Regression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9372957" y="4078010"/>
            <a:ext cx="446365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MAE: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8.19e-04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372957" y="4536877"/>
            <a:ext cx="4463653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(Effective for complex, non-linear relationships)</a:t>
            </a:r>
            <a:endParaRPr lang="en-US" sz="13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459" y="3425666"/>
            <a:ext cx="3469362" cy="3469362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>
            <a:off x="8226385" y="3710345"/>
            <a:ext cx="538639" cy="538639"/>
          </a:xfrm>
          <a:prstGeom prst="roundRect">
            <a:avLst>
              <a:gd name="adj" fmla="val 1695914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372957" y="551485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Ridge Regression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9372957" y="5974199"/>
            <a:ext cx="4463653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Mean Absolute Error: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5.74e-08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9372957" y="6433066"/>
            <a:ext cx="4463653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(Baseline, highly interpretable)</a:t>
            </a:r>
            <a:endParaRPr lang="en-US" sz="135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459" y="3425666"/>
            <a:ext cx="3469362" cy="3469362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8226385" y="6071592"/>
            <a:ext cx="538639" cy="538639"/>
          </a:xfrm>
          <a:prstGeom prst="roundRect">
            <a:avLst>
              <a:gd name="adj" fmla="val 1695914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2563773" y="551485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Shallow MLP</a:t>
            </a:r>
            <a:endParaRPr lang="en-US" sz="2100" dirty="0"/>
          </a:p>
        </p:txBody>
      </p:sp>
      <p:sp>
        <p:nvSpPr>
          <p:cNvPr id="20" name="Text 15"/>
          <p:cNvSpPr/>
          <p:nvPr/>
        </p:nvSpPr>
        <p:spPr>
          <a:xfrm>
            <a:off x="793790" y="5974199"/>
            <a:ext cx="4463534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MAE:</a:t>
            </a:r>
            <a:pPr algn="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7.82e-04</a:t>
            </a:r>
            <a:endParaRPr lang="en-US" sz="1650" dirty="0"/>
          </a:p>
        </p:txBody>
      </p:sp>
      <p:sp>
        <p:nvSpPr>
          <p:cNvPr id="21" name="Text 16"/>
          <p:cNvSpPr/>
          <p:nvPr/>
        </p:nvSpPr>
        <p:spPr>
          <a:xfrm>
            <a:off x="793790" y="6433066"/>
            <a:ext cx="446353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(Neural network with minimal layers)</a:t>
            </a:r>
            <a:endParaRPr lang="en-US" sz="135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459" y="3425666"/>
            <a:ext cx="3469362" cy="3469362"/>
          </a:xfrm>
          <a:prstGeom prst="rect">
            <a:avLst/>
          </a:prstGeom>
        </p:spPr>
      </p:pic>
      <p:sp>
        <p:nvSpPr>
          <p:cNvPr id="23" name="Shape 17"/>
          <p:cNvSpPr/>
          <p:nvPr/>
        </p:nvSpPr>
        <p:spPr>
          <a:xfrm>
            <a:off x="5865138" y="6071592"/>
            <a:ext cx="538639" cy="538639"/>
          </a:xfrm>
          <a:prstGeom prst="roundRect">
            <a:avLst>
              <a:gd name="adj" fmla="val 1695914"/>
            </a:avLst>
          </a:prstGeom>
          <a:solidFill>
            <a:srgbClr val="000000"/>
          </a:solidFill>
          <a:ln w="7620">
            <a:solidFill>
              <a:srgbClr val="191919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793790" y="7125295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(5) - Secondary Result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1198" y="641628"/>
            <a:ext cx="4988004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Cross-Population Sensitivity Check</a:t>
            </a:r>
            <a:endParaRPr lang="en-US" sz="2100" dirty="0"/>
          </a:p>
        </p:txBody>
      </p:sp>
      <p:sp>
        <p:nvSpPr>
          <p:cNvPr id="3" name="Shape 1"/>
          <p:cNvSpPr/>
          <p:nvPr/>
        </p:nvSpPr>
        <p:spPr>
          <a:xfrm>
            <a:off x="723543" y="1619131"/>
            <a:ext cx="3725585" cy="1396127"/>
          </a:xfrm>
          <a:prstGeom prst="roundRect">
            <a:avLst>
              <a:gd name="adj" fmla="val 4042"/>
            </a:avLst>
          </a:prstGeom>
          <a:solidFill>
            <a:srgbClr val="E6E6E6"/>
          </a:solidFill>
          <a:ln w="7620">
            <a:solidFill>
              <a:srgbClr val="00000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384822" y="1761053"/>
            <a:ext cx="403027" cy="403027"/>
          </a:xfrm>
          <a:prstGeom prst="roundRect">
            <a:avLst>
              <a:gd name="adj" fmla="val 22686037"/>
            </a:avLst>
          </a:prstGeom>
          <a:solidFill>
            <a:srgbClr val="00000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495669" y="1871782"/>
            <a:ext cx="181332" cy="1813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5465" y="2243614"/>
            <a:ext cx="3441740" cy="629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Cross-population sensitivity is assessed to ensure predictive stability across geographic groups.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784407" y="1253490"/>
            <a:ext cx="2977039" cy="44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1.00</a:t>
            </a:r>
            <a:endParaRPr lang="en-US" sz="3450" dirty="0"/>
          </a:p>
        </p:txBody>
      </p:sp>
      <p:sp>
        <p:nvSpPr>
          <p:cNvPr id="8" name="Text 5"/>
          <p:cNvSpPr/>
          <p:nvPr/>
        </p:nvSpPr>
        <p:spPr>
          <a:xfrm>
            <a:off x="4784407" y="1823680"/>
            <a:ext cx="297703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Demographic Parity Ratio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784407" y="2066449"/>
            <a:ext cx="297703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(Passes 4/5ths Rule: &gt;0.80)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860863" y="1253490"/>
            <a:ext cx="2977039" cy="44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0.06</a:t>
            </a:r>
            <a:endParaRPr lang="en-US" sz="3450" dirty="0"/>
          </a:p>
        </p:txBody>
      </p:sp>
      <p:sp>
        <p:nvSpPr>
          <p:cNvPr id="11" name="Text 8"/>
          <p:cNvSpPr/>
          <p:nvPr/>
        </p:nvSpPr>
        <p:spPr>
          <a:xfrm>
            <a:off x="7860863" y="1823680"/>
            <a:ext cx="297703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TPR Disparity (Max)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860863" y="2066449"/>
            <a:ext cx="297703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(range 0.94–0.99)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10937319" y="1253490"/>
            <a:ext cx="2977039" cy="44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0.0</a:t>
            </a:r>
            <a:endParaRPr lang="en-US" sz="3450" dirty="0"/>
          </a:p>
        </p:txBody>
      </p:sp>
      <p:sp>
        <p:nvSpPr>
          <p:cNvPr id="14" name="Text 11"/>
          <p:cNvSpPr/>
          <p:nvPr/>
        </p:nvSpPr>
        <p:spPr>
          <a:xfrm>
            <a:off x="10937319" y="1823680"/>
            <a:ext cx="297703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Calibration Error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10937319" y="2066449"/>
            <a:ext cx="297703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across all populations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860863" y="2463998"/>
            <a:ext cx="2977039" cy="443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0.06</a:t>
            </a:r>
            <a:endParaRPr lang="en-US" sz="3450" dirty="0"/>
          </a:p>
        </p:txBody>
      </p:sp>
      <p:sp>
        <p:nvSpPr>
          <p:cNvPr id="17" name="Text 14"/>
          <p:cNvSpPr/>
          <p:nvPr/>
        </p:nvSpPr>
        <p:spPr>
          <a:xfrm>
            <a:off x="7860863" y="3034189"/>
            <a:ext cx="297703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Equalized Odds (ΔFPR)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7860863" y="3276957"/>
            <a:ext cx="2977039" cy="171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(acceptable)</a:t>
            </a:r>
            <a:endParaRPr lang="en-US" sz="1050" dirty="0"/>
          </a:p>
        </p:txBody>
      </p:sp>
      <p:sp>
        <p:nvSpPr>
          <p:cNvPr id="19" name="Shape 16"/>
          <p:cNvSpPr/>
          <p:nvPr/>
        </p:nvSpPr>
        <p:spPr>
          <a:xfrm>
            <a:off x="723543" y="3694408"/>
            <a:ext cx="13183314" cy="24408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085159" y="3838099"/>
            <a:ext cx="446008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Sensitivity Across Geographic Populations</a:t>
            </a:r>
            <a:endParaRPr lang="en-US" sz="1550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43" y="4209336"/>
            <a:ext cx="10834568" cy="287809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23543" y="7256502"/>
            <a:ext cx="2406372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(6) - Sensitivity Testing</a:t>
            </a:r>
            <a:endParaRPr lang="en-US" sz="1550" dirty="0"/>
          </a:p>
        </p:txBody>
      </p:sp>
      <p:sp>
        <p:nvSpPr>
          <p:cNvPr id="23" name="Text 19"/>
          <p:cNvSpPr/>
          <p:nvPr/>
        </p:nvSpPr>
        <p:spPr>
          <a:xfrm>
            <a:off x="7486650" y="7248525"/>
            <a:ext cx="642782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Fairness metrics calculated per IEEE 2857-2021 Standard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63333" y="3298865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Limitations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4212312"/>
            <a:ext cx="4225052" cy="2753082"/>
          </a:xfrm>
          <a:prstGeom prst="roundRect">
            <a:avLst>
              <a:gd name="adj" fmla="val 3114"/>
            </a:avLst>
          </a:prstGeom>
          <a:solidFill>
            <a:srgbClr val="FFFFFF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0723" y="4439245"/>
            <a:ext cx="277784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Synthetic Genotypes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20723" y="4868228"/>
            <a:ext cx="3771186" cy="1861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model uses synthetic genotypes that approximate population structure, but they do not fully capture complex linkage disequilibrium present in real-world data.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202555" y="4212312"/>
            <a:ext cx="4225171" cy="2753082"/>
          </a:xfrm>
          <a:prstGeom prst="roundRect">
            <a:avLst>
              <a:gd name="adj" fmla="val 3114"/>
            </a:avLst>
          </a:prstGeom>
          <a:solidFill>
            <a:srgbClr val="FFFFFF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9488" y="4439245"/>
            <a:ext cx="3125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Host Genetic Risk Only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429488" y="4868228"/>
            <a:ext cx="3771305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current model predicts host genetic risk exclusively, without accounting for the critical influence of the parasite's genotype, which impacts infection outcomes.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11439" y="4212312"/>
            <a:ext cx="4225171" cy="2753082"/>
          </a:xfrm>
          <a:prstGeom prst="roundRect">
            <a:avLst>
              <a:gd name="adj" fmla="val 3114"/>
            </a:avLst>
          </a:prstGeom>
          <a:solidFill>
            <a:srgbClr val="FFFFFF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38373" y="4439245"/>
            <a:ext cx="377130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External Validation Required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38373" y="5187077"/>
            <a:ext cx="3771305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Robust validation of the model's performance on independent, individual-level MalariaGEN data is a crucial next step to confirm its generalizability and accuracy.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93790" y="7172087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(8)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6561"/>
            <a:ext cx="13042821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Governance Frameworks for Clinical AI</a:t>
            </a:r>
            <a:endParaRPr lang="en-US" sz="2000" dirty="0"/>
          </a:p>
        </p:txBody>
      </p:sp>
      <p:sp>
        <p:nvSpPr>
          <p:cNvPr id="3" name="Shape 1"/>
          <p:cNvSpPr/>
          <p:nvPr/>
        </p:nvSpPr>
        <p:spPr>
          <a:xfrm>
            <a:off x="793790" y="1651040"/>
            <a:ext cx="13042821" cy="2926675"/>
          </a:xfrm>
          <a:prstGeom prst="roundRect">
            <a:avLst>
              <a:gd name="adj" fmla="val 2930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658660"/>
            <a:ext cx="4342448" cy="2911435"/>
          </a:xfrm>
          <a:prstGeom prst="roundRect">
            <a:avLst>
              <a:gd name="adj" fmla="val 2945"/>
            </a:avLst>
          </a:prstGeom>
          <a:solidFill>
            <a:srgbClr val="E6E6E6"/>
          </a:solidFill>
          <a:ln/>
        </p:spPr>
      </p:sp>
      <p:sp>
        <p:nvSpPr>
          <p:cNvPr id="5" name="Text 3"/>
          <p:cNvSpPr/>
          <p:nvPr/>
        </p:nvSpPr>
        <p:spPr>
          <a:xfrm>
            <a:off x="1005483" y="1862733"/>
            <a:ext cx="259699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FDA (United States)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05483" y="2255044"/>
            <a:ext cx="3740706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Class II Medical Device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005483" y="2747963"/>
            <a:ext cx="3934301" cy="1861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Status: Research Use Only → 510(k) premarket notification required 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Class II Medical Device (Software as Medical Device)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Reference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: 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5E98F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FDA Software as Medical Device (SaMD) Guidance; 21 U.S.C. §360(k)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43857" y="1658660"/>
            <a:ext cx="4342567" cy="2911435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1658660"/>
            <a:ext cx="22860" cy="2911435"/>
          </a:xfrm>
          <a:prstGeom prst="roundRect">
            <a:avLst>
              <a:gd name="adj" fmla="val 375070"/>
            </a:avLst>
          </a:prstGeom>
          <a:solidFill>
            <a:srgbClr val="CCCCCC"/>
          </a:solidFill>
          <a:ln/>
        </p:spPr>
      </p:sp>
      <p:sp>
        <p:nvSpPr>
          <p:cNvPr id="10" name="Text 8"/>
          <p:cNvSpPr/>
          <p:nvPr/>
        </p:nvSpPr>
        <p:spPr>
          <a:xfrm>
            <a:off x="5347930" y="1862733"/>
            <a:ext cx="281809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EU AI Act (Annex III)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47930" y="2255044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High-Risk System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5347930" y="2747963"/>
            <a:ext cx="3934420" cy="496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• Status: Biomedical risk prediction requires CE marking + post-market surveillance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5347930" y="3354586"/>
            <a:ext cx="3934420" cy="496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• </a:t>
            </a:r>
            <a:pPr algn="l" indent="0" marL="0">
              <a:lnSpc>
                <a:spcPts val="1950"/>
              </a:lnSpc>
              <a:buNone/>
            </a:pPr>
            <a:r>
              <a:rPr lang="en-US" sz="125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Reference</a:t>
            </a:r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: </a:t>
            </a:r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5E98F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Regulation (EU) 2024/1689, Art. 6 &amp; Annex III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9486424" y="1658660"/>
            <a:ext cx="4342567" cy="291143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13"/>
          <p:cNvSpPr/>
          <p:nvPr/>
        </p:nvSpPr>
        <p:spPr>
          <a:xfrm>
            <a:off x="9486424" y="1658660"/>
            <a:ext cx="22860" cy="2911435"/>
          </a:xfrm>
          <a:prstGeom prst="roundRect">
            <a:avLst>
              <a:gd name="adj" fmla="val 375070"/>
            </a:avLst>
          </a:prstGeom>
          <a:solidFill>
            <a:srgbClr val="E5E5E5"/>
          </a:solidFill>
          <a:ln/>
        </p:spPr>
      </p:sp>
      <p:sp>
        <p:nvSpPr>
          <p:cNvPr id="16" name="Text 14"/>
          <p:cNvSpPr/>
          <p:nvPr/>
        </p:nvSpPr>
        <p:spPr>
          <a:xfrm>
            <a:off x="9690497" y="186273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GINA &amp; NDPR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9690497" y="2255044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Libre Baskerville Bold" pitchFamily="34" charset="0"/>
                <a:ea typeface="Libre Baskerville Bold" pitchFamily="34" charset="-122"/>
                <a:cs typeface="Libre Baskerville Bold" pitchFamily="34" charset="-120"/>
              </a:rPr>
              <a:t>Genetic Privacy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9690497" y="2747963"/>
            <a:ext cx="3934420" cy="496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• </a:t>
            </a:r>
            <a:pPr algn="l" indent="0" marL="0">
              <a:lnSpc>
                <a:spcPts val="1950"/>
              </a:lnSpc>
              <a:buNone/>
            </a:pPr>
            <a:r>
              <a:rPr lang="en-US" sz="125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rs334</a:t>
            </a:r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Status: Protected variant — prohibits insurance/employment discrimination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9690497" y="3354586"/>
            <a:ext cx="3934420" cy="496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• Nigeria: Genomic data must remain in-country (</a:t>
            </a:r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5E98F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NDPR 2019</a:t>
            </a:r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)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9690497" y="3961209"/>
            <a:ext cx="3934420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• </a:t>
            </a:r>
            <a:pPr algn="l" indent="0" marL="0">
              <a:lnSpc>
                <a:spcPts val="1950"/>
              </a:lnSpc>
              <a:buNone/>
            </a:pPr>
            <a:r>
              <a:rPr lang="en-US" sz="1250" i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Reference</a:t>
            </a:r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: GINA 42 U.S.C. §2000ff | NDPR</a:t>
            </a:r>
            <a:endParaRPr lang="en-US" sz="12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9457" y="4991100"/>
            <a:ext cx="1054537" cy="1262896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5405199" y="4949666"/>
            <a:ext cx="383500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600" dirty="0"/>
          </a:p>
        </p:txBody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16" y="5466636"/>
            <a:ext cx="2655451" cy="672703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9745742" y="4949666"/>
            <a:ext cx="180391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600" dirty="0"/>
          </a:p>
        </p:txBody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742" y="5466636"/>
            <a:ext cx="1623417" cy="917496"/>
          </a:xfrm>
          <a:prstGeom prst="rect">
            <a:avLst/>
          </a:prstGeom>
        </p:spPr>
      </p:pic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5197" y="4991100"/>
            <a:ext cx="1623417" cy="1623417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93790" y="7027902"/>
            <a:ext cx="1304282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(9) - Regulatory Limitations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2026-01-29T07:36:07Z</dcterms:created>
  <dcterms:modified xsi:type="dcterms:W3CDTF">2026-01-29T07:36:07Z</dcterms:modified>
</cp:coreProperties>
</file>